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68" r:id="rId3"/>
    <p:sldId id="279" r:id="rId4"/>
    <p:sldId id="295" r:id="rId5"/>
    <p:sldId id="269" r:id="rId6"/>
    <p:sldId id="270" r:id="rId7"/>
    <p:sldId id="288" r:id="rId8"/>
    <p:sldId id="271" r:id="rId9"/>
    <p:sldId id="280" r:id="rId10"/>
    <p:sldId id="272" r:id="rId11"/>
    <p:sldId id="289" r:id="rId12"/>
    <p:sldId id="281" r:id="rId13"/>
    <p:sldId id="282" r:id="rId14"/>
    <p:sldId id="283" r:id="rId15"/>
    <p:sldId id="290" r:id="rId16"/>
    <p:sldId id="292" r:id="rId17"/>
    <p:sldId id="293" r:id="rId18"/>
    <p:sldId id="294" r:id="rId19"/>
    <p:sldId id="29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82755" autoAdjust="0"/>
  </p:normalViewPr>
  <p:slideViewPr>
    <p:cSldViewPr snapToGrid="0">
      <p:cViewPr varScale="1">
        <p:scale>
          <a:sx n="99" d="100"/>
          <a:sy n="99" d="100"/>
        </p:scale>
        <p:origin x="76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87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ru-RU" smtClean="0"/>
              <a:t>24.10.2016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ru-RU" smtClean="0"/>
              <a:t>24.10.2016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</a:t>
            </a:r>
            <a:r>
              <a:rPr lang="ru-RU" baseline="0" dirty="0"/>
              <a:t> </a:t>
            </a:r>
            <a:r>
              <a:rPr lang="ru-RU" baseline="0" dirty="0" err="1"/>
              <a:t>Чекланду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520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System Engineering; an Introduction to the Design of Large-Scale Systems Hardcover – Import, 1957 </a:t>
            </a:r>
          </a:p>
          <a:p>
            <a:r>
              <a:rPr lang="en-US" b="1" dirty="0"/>
              <a:t>https://www.amazon.com/System-Engineering-Introduction-Large-Scale-Systems/dp/B0000CJPPV</a:t>
            </a:r>
            <a:endParaRPr lang="ru-RU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262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«...для нейрофизиолога мозг, как сплетение нервных волокон и суп из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ферментов, несомненно, сложен, и точно так же передача его подробного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описания потребует много времени. Для мясника мозг прост, так как ему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лишь отличить его от примерно тридцати других частей мясной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туши».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У. Р. Эшби</a:t>
            </a:r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36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</a:p>
          <a:p>
            <a:r>
              <a:rPr lang="en-US" b="1" dirty="0"/>
              <a:t>http://people.physics.anu.edu.au/~tas110/Teaching/Lectures/L1/Material/WEAVER1947.pdf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20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6339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91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</a:t>
            </a:r>
            <a:r>
              <a:rPr lang="ru-RU" baseline="0" dirty="0"/>
              <a:t> </a:t>
            </a:r>
            <a:r>
              <a:rPr lang="ru-RU" baseline="0" dirty="0" err="1"/>
              <a:t>Чекланду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359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две системные топологии сами по себе не являются исключительными. Совершенно ясно, что организация, описанная как иерархия, не всегда функционирует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ветствии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 строго установленными отношениями подчиненности. Сети, даже если они не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определены формально, возникают в отношениях между отдельными лицами и группами,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обеспечивают необходимые элементы и связи для того, чтобы сделать дело. Кроме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того, вполне понятно, что отдельные элементы в физической сети, такие, как, например,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трансформатор в электросети, являются изделиями, оказывающими услуги, и они были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задуманы и разработаны как системы для достижения конкретной цели или удовлетворения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конкретной потребности. Эти элементы сами по себе являются системами, которые могут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быть подвергнуты декомпозиции, построены и находиться под управлением в соответствии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некоторой иерархией.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7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35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1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5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Dealing with Complexity: An Introduction to the Theory and Application of Systems Science</a:t>
            </a:r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03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0546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System Engineering; an Introduction to the Design of Large-Scale Systems Hardcover – Import, 1957 </a:t>
            </a:r>
          </a:p>
          <a:p>
            <a:r>
              <a:rPr lang="en-US" b="1" dirty="0"/>
              <a:t>https://www.amazon.com/System-Engineering-Introduction-Large-Scale-Systems/dp/B0000CJPPV</a:t>
            </a:r>
            <a:endParaRPr lang="ru-RU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78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75000"/>
              </a:lnSpc>
              <a:spcBef>
                <a:spcPts val="0"/>
              </a:spcBef>
              <a:buNone/>
            </a:pPr>
            <a:r>
              <a:rPr lang="ru-RU" dirty="0">
                <a:latin typeface="Calibri"/>
              </a:rPr>
              <a:t>Системная инженерия</a:t>
            </a:r>
            <a:endParaRPr lang="ru-RU" sz="8000" b="0" i="0" baseline="0" dirty="0">
              <a:solidFill>
                <a:schemeClr val="bg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ru-RU" dirty="0"/>
              <a:t>Системное мышление</a:t>
            </a:r>
            <a:endParaRPr lang="ru-RU" sz="2800" b="0" i="0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35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4400" b="0" i="0" baseline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Существование</a:t>
            </a:r>
            <a:r>
              <a:rPr lang="ru-RU" sz="4400" b="0" i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19467" y="1116531"/>
            <a:ext cx="6410325" cy="2543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9467" y="3794963"/>
            <a:ext cx="847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Система? Продукт? Услуга?</a:t>
            </a:r>
          </a:p>
        </p:txBody>
      </p:sp>
    </p:spTree>
    <p:extLst>
      <p:ext uri="{BB962C8B-B14F-4D97-AF65-F5344CB8AC3E}">
        <p14:creationId xmlns:p14="http://schemas.microsoft.com/office/powerpoint/2010/main" val="421352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83178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Целевые системы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309036"/>
            <a:ext cx="8683592" cy="5152724"/>
          </a:xfrm>
        </p:spPr>
        <p:txBody>
          <a:bodyPr>
            <a:normAutofit/>
          </a:bodyPr>
          <a:lstStyle/>
          <a:p>
            <a:r>
              <a:rPr lang="ru-RU" b="1" dirty="0"/>
              <a:t>Замкнутая система </a:t>
            </a:r>
            <a:r>
              <a:rPr lang="ru-RU" dirty="0"/>
              <a:t>– элементы данной системы не связаны с какими бы то ни было внешними по отношению к ней объектами.</a:t>
            </a:r>
          </a:p>
          <a:p>
            <a:r>
              <a:rPr lang="ru-RU" b="1" dirty="0"/>
              <a:t>Открытая система </a:t>
            </a:r>
            <a:r>
              <a:rPr lang="ru-RU" dirty="0"/>
              <a:t>– через границу открытой системы может происходить беспрепятственный обмен веществом, информацией и/или энергией между системой и внешней средой.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3600587"/>
            <a:ext cx="4798946" cy="2861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2320" y="6482252"/>
            <a:ext cx="470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L. Flood, </a:t>
            </a:r>
            <a:r>
              <a:rPr lang="en-US" dirty="0" err="1"/>
              <a:t>Ewart</a:t>
            </a:r>
            <a:r>
              <a:rPr lang="en-US" dirty="0"/>
              <a:t> Carson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85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740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Системные активы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260909"/>
            <a:ext cx="8683592" cy="5265019"/>
          </a:xfrm>
        </p:spPr>
        <p:txBody>
          <a:bodyPr>
            <a:normAutofit/>
          </a:bodyPr>
          <a:lstStyle/>
          <a:p>
            <a:r>
              <a:rPr lang="ru-RU" b="1" dirty="0"/>
              <a:t>Портфельный актив </a:t>
            </a:r>
            <a:r>
              <a:rPr lang="ru-RU" dirty="0"/>
              <a:t>– производимые предприятием системные продукты и/или оказываемые услуги, имеющие добавленную стоимость. </a:t>
            </a:r>
            <a:r>
              <a:rPr lang="en-US" dirty="0"/>
              <a:t>(</a:t>
            </a:r>
            <a:r>
              <a:rPr lang="en-US" b="1" dirty="0"/>
              <a:t>ISO/IEC 15288:2008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pPr lvl="1"/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39" y="2268648"/>
            <a:ext cx="5673441" cy="42572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49" y="4508734"/>
            <a:ext cx="6015879" cy="20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Декомпозиция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078029"/>
            <a:ext cx="8683592" cy="5447899"/>
          </a:xfrm>
        </p:spPr>
        <p:txBody>
          <a:bodyPr>
            <a:normAutofit/>
          </a:bodyPr>
          <a:lstStyle/>
          <a:p>
            <a:r>
              <a:rPr lang="ru-RU" b="1" dirty="0"/>
              <a:t>Рекурсивная декомпозиция </a:t>
            </a:r>
            <a:r>
              <a:rPr lang="ru-RU" dirty="0"/>
              <a:t>– процесс разбиения целевой</a:t>
            </a:r>
            <a:r>
              <a:rPr lang="en-US" dirty="0"/>
              <a:t> </a:t>
            </a:r>
            <a:r>
              <a:rPr lang="ru-RU" dirty="0"/>
              <a:t>системы, определённой абстрактно или конкретно, на  системы более низкого уровня, которые также могут быть разбиты на элементы, которые в свою очередь также являются системами.</a:t>
            </a:r>
          </a:p>
          <a:p>
            <a:r>
              <a:rPr lang="ru-RU" b="1" dirty="0"/>
              <a:t>Правило остановки </a:t>
            </a:r>
            <a:r>
              <a:rPr lang="ru-RU" dirty="0"/>
              <a:t>– определяет момент, когда дальнейшая декомпозиция не дает преимуществ и/или элемент системы хорошо определен и может быть включен в состав системы с контролируемыми рисками, следовательно последовательная декомпозиция может быть закончена.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483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Системы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078029"/>
            <a:ext cx="8683592" cy="5447899"/>
          </a:xfrm>
        </p:spPr>
        <p:txBody>
          <a:bodyPr>
            <a:normAutofit/>
          </a:bodyPr>
          <a:lstStyle/>
          <a:p>
            <a:r>
              <a:rPr lang="ru-RU" b="1" dirty="0"/>
              <a:t>Система систем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система, состоящая из нескольких типов системных элементов, причем каждый подобный системный элемент сам по себе работоспособная система, которая может самостоятельно использоваться по своему назначению. </a:t>
            </a:r>
          </a:p>
          <a:p>
            <a:r>
              <a:rPr lang="ru-RU" dirty="0"/>
              <a:t>.</a:t>
            </a:r>
          </a:p>
          <a:p>
            <a:r>
              <a:rPr lang="ru-RU" b="1" dirty="0"/>
              <a:t>Правило остановки </a:t>
            </a:r>
            <a:r>
              <a:rPr lang="ru-RU" dirty="0"/>
              <a:t>– определяет момент, когда дальнейшая декомпозиция не дает преимуществ и/или элемент системы хорошо определен и может быть включен в состав системы с контролируемыми рисками, следовательно последовательная декомпозиция может быть закончена.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0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Сложности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078029"/>
            <a:ext cx="8683592" cy="5447899"/>
          </a:xfrm>
        </p:spPr>
        <p:txBody>
          <a:bodyPr>
            <a:normAutofit/>
          </a:bodyPr>
          <a:lstStyle/>
          <a:p>
            <a:r>
              <a:rPr lang="ru-RU" b="1" dirty="0"/>
              <a:t>Сложность детализации (структурная) </a:t>
            </a:r>
            <a:r>
              <a:rPr lang="ru-RU" dirty="0"/>
              <a:t>– возникает в результате большого количества систем, системных элементов и установленных связей в любой из двух основных топологий (иерархия или сеть). Эта сложность связана с системами, как они есть; а именно, с их статическим существованием.</a:t>
            </a:r>
          </a:p>
          <a:p>
            <a:r>
              <a:rPr lang="ru-RU" b="1" dirty="0"/>
              <a:t>Динамическая сложность (поведенческая) </a:t>
            </a:r>
            <a:r>
              <a:rPr lang="ru-RU" dirty="0"/>
              <a:t>– связана с взаимосвязями, которые возникают между готовыми, функционирующими системами в процессе их работы, т. е. между ожидаемым и даже неожидаемым поведением, которое фактически возникает.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7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Категории Сложности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078029"/>
            <a:ext cx="8683592" cy="5447899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Организованная простота </a:t>
            </a:r>
            <a:r>
              <a:rPr lang="ru-RU" dirty="0"/>
              <a:t>– небольшое количество существенных факторов и большое количество менее существенных и/или несущественных факторов.</a:t>
            </a:r>
          </a:p>
          <a:p>
            <a:r>
              <a:rPr lang="ru-RU" b="1" dirty="0"/>
              <a:t>Организованная сложность </a:t>
            </a:r>
            <a:r>
              <a:rPr lang="ru-RU" dirty="0"/>
              <a:t>– структура таких систем организована так, чтобы быть понятной, и поэтому податливой при описании сложного поведения и структурировании процесса создания сложных систем и управления их жизненными циклами.</a:t>
            </a:r>
          </a:p>
          <a:p>
            <a:r>
              <a:rPr lang="ru-RU" b="1" dirty="0"/>
              <a:t>Беспорядочная сложность </a:t>
            </a:r>
            <a:r>
              <a:rPr lang="ru-RU" dirty="0"/>
              <a:t>– много переменных, которые демонстрируют в высокой степени случайное, беспорядочное поведение. Она также может являться результатом отсутствия необходимого контроля над структурой сложных неоднородных систем по причине неадекватного управления архитектурой в течение жизненного цикла системы (ползучей сложности).</a:t>
            </a:r>
          </a:p>
          <a:p>
            <a:r>
              <a:rPr lang="ru-RU" b="1" dirty="0"/>
              <a:t>Сложность, связанная с людьми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0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Катастрофический разрыв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247" y="1241659"/>
            <a:ext cx="4830764" cy="3430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0897" y="1241659"/>
            <a:ext cx="6574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Факторы сложности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Законодательные и нормативные акты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Патентные ограничения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Обязательства в форме соглашений и контрактов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История эволюции продукта/услуги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Правила, ценности и нормы;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Психологические и социологические факторами</a:t>
            </a:r>
          </a:p>
        </p:txBody>
      </p:sp>
    </p:spTree>
    <p:extLst>
      <p:ext uri="{BB962C8B-B14F-4D97-AF65-F5344CB8AC3E}">
        <p14:creationId xmlns:p14="http://schemas.microsoft.com/office/powerpoint/2010/main" val="63231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Системные принципы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078029"/>
            <a:ext cx="8683592" cy="5659655"/>
          </a:xfrm>
        </p:spPr>
        <p:txBody>
          <a:bodyPr>
            <a:noAutofit/>
          </a:bodyPr>
          <a:lstStyle/>
          <a:p>
            <a:r>
              <a:rPr lang="ru-RU" sz="1200" dirty="0"/>
              <a:t>Все системы состоят из одного или нескольких элементов, которые вместе образуют единое целое.</a:t>
            </a:r>
          </a:p>
          <a:p>
            <a:r>
              <a:rPr lang="ru-RU" sz="1200" dirty="0"/>
              <a:t>Системы состоят из структурных элементов или функциональных элементов.</a:t>
            </a:r>
          </a:p>
          <a:p>
            <a:r>
              <a:rPr lang="ru-RU" sz="1200" dirty="0"/>
              <a:t>Определенные элементы и связи могут быть абстрактными, физическими или видами человеческой деятельности.</a:t>
            </a:r>
          </a:p>
          <a:p>
            <a:r>
              <a:rPr lang="ru-RU" sz="1200" dirty="0"/>
              <a:t>Системы организуются в виде иерархии или сети.</a:t>
            </a:r>
          </a:p>
          <a:p>
            <a:r>
              <a:rPr lang="ru-RU" sz="1200" dirty="0"/>
              <a:t>Границы систем по отношению к представлениям определяются целевой системой в узком смысле, связанной с ней целевой системой в широком смысле, их окружением в узком смысле и окружением в широком смысле.</a:t>
            </a:r>
          </a:p>
          <a:p>
            <a:r>
              <a:rPr lang="ru-RU" sz="1200" dirty="0"/>
              <a:t>Сложность может быть уменьшена посредством определения существенных факторов (концепций и принципов).</a:t>
            </a:r>
          </a:p>
          <a:p>
            <a:r>
              <a:rPr lang="ru-RU" sz="1200" dirty="0"/>
              <a:t>Сложность определяется уполномоченной организацией при описании сложного поведения.</a:t>
            </a:r>
          </a:p>
          <a:p>
            <a:r>
              <a:rPr lang="ru-RU" sz="1200" dirty="0"/>
              <a:t>Сложность возрастает при дезорганизации систем, результатом чего является беспорядочное поведение.</a:t>
            </a:r>
          </a:p>
          <a:p>
            <a:r>
              <a:rPr lang="ru-RU" sz="1200" dirty="0"/>
              <a:t>Люди воспринимают сложность по-разному и, кроме того, люди в принципе могут быть частью системы, что приводит к увеличению сложности.</a:t>
            </a:r>
          </a:p>
          <a:p>
            <a:r>
              <a:rPr lang="ru-RU" sz="1200" dirty="0"/>
              <a:t>Ситуационные системы возникают в ответ на (проблемы или возможности) или в результате определения целей в форме конечных состояний.</a:t>
            </a:r>
          </a:p>
          <a:p>
            <a:r>
              <a:rPr lang="ru-RU" sz="1200" dirty="0"/>
              <a:t>Реагирующие системы разрабатываются и используются для обращения с ситуационными системами.</a:t>
            </a:r>
          </a:p>
          <a:p>
            <a:r>
              <a:rPr lang="ru-RU" sz="1200" dirty="0"/>
              <a:t>Системные активы постоянного применения вводятся в строй и используются в реагирующих системах.</a:t>
            </a:r>
          </a:p>
          <a:p>
            <a:r>
              <a:rPr lang="ru-RU" sz="1200" dirty="0"/>
              <a:t>Один из элементов реагирующей системы должен осуществлять управление.</a:t>
            </a:r>
          </a:p>
        </p:txBody>
      </p:sp>
    </p:spTree>
    <p:extLst>
      <p:ext uri="{BB962C8B-B14F-4D97-AF65-F5344CB8AC3E}">
        <p14:creationId xmlns:p14="http://schemas.microsoft.com/office/powerpoint/2010/main" val="12392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определение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i="1" dirty="0"/>
              <a:t>«</a:t>
            </a:r>
            <a:r>
              <a:rPr lang="ru-RU" i="1" dirty="0"/>
              <a:t>Системное мышление представляет собой процесс открытия и установления причин – проникновения в существо важнейших процессов, лежащих в основе проблем, с которыми мы сталкиваемся и возможностей, которые мы имеем</a:t>
            </a:r>
            <a:r>
              <a:rPr lang="ru-RU" i="1" dirty="0"/>
              <a:t>...»</a:t>
            </a:r>
            <a:br>
              <a:rPr lang="ru-RU" dirty="0"/>
            </a:br>
            <a:r>
              <a:rPr lang="ru-RU" dirty="0"/>
              <a:t>	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 err="1"/>
              <a:t>Senge</a:t>
            </a:r>
            <a:r>
              <a:rPr lang="en-US" b="1" dirty="0"/>
              <a:t> P</a:t>
            </a:r>
            <a:r>
              <a:rPr lang="ru-RU" b="1" dirty="0"/>
              <a:t>.</a:t>
            </a:r>
            <a:r>
              <a:rPr lang="en-US" b="1" dirty="0"/>
              <a:t> M. (1990) The Fifth Discipline</a:t>
            </a:r>
            <a:r>
              <a:rPr lang="en-US" b="1" dirty="0"/>
              <a:t>]</a:t>
            </a:r>
            <a:endParaRPr lang="ru-RU" b="1" dirty="0"/>
          </a:p>
          <a:p>
            <a:pPr marL="0" indent="0" algn="r">
              <a:buNone/>
            </a:pPr>
            <a:endParaRPr lang="ru-RU" dirty="0"/>
          </a:p>
          <a:p>
            <a:pPr algn="r"/>
            <a:endParaRPr lang="ru-RU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ИДЕЯ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Основная идея системного мышления состоит в выявлении, наблюдении и понимании сложных эмерджентных поведений, возникающих в результате динамических взаимодействий нескольких систем в процессе работы. В результате принимаются решения об изменении, исключении или добавлении одной или нескольких систем.</a:t>
            </a:r>
          </a:p>
          <a:p>
            <a:r>
              <a:rPr lang="ru-RU" dirty="0"/>
              <a:t>Основано на двух парах идей</a:t>
            </a:r>
            <a:r>
              <a:rPr lang="en-US" dirty="0"/>
              <a:t>: </a:t>
            </a:r>
            <a:r>
              <a:rPr lang="ru-RU" i="1" dirty="0" err="1"/>
              <a:t>эмерджентности</a:t>
            </a:r>
            <a:r>
              <a:rPr lang="ru-RU" i="1" dirty="0"/>
              <a:t> </a:t>
            </a:r>
            <a:r>
              <a:rPr lang="ru-RU" dirty="0"/>
              <a:t>и </a:t>
            </a:r>
            <a:r>
              <a:rPr lang="ru-RU" i="1" dirty="0"/>
              <a:t>иерархии, </a:t>
            </a:r>
            <a:r>
              <a:rPr lang="ru-RU" dirty="0"/>
              <a:t>а также </a:t>
            </a:r>
            <a:r>
              <a:rPr lang="ru-RU" i="1" dirty="0"/>
              <a:t>передаче информации </a:t>
            </a:r>
            <a:r>
              <a:rPr lang="ru-RU" dirty="0"/>
              <a:t>и </a:t>
            </a:r>
            <a:r>
              <a:rPr lang="ru-RU" i="1" dirty="0"/>
              <a:t>управлении</a:t>
            </a:r>
            <a:endParaRPr lang="ru-RU" dirty="0"/>
          </a:p>
          <a:p>
            <a:pPr algn="r"/>
            <a:endParaRPr lang="ru-RU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777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описание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ДИСЦИПЛИНА</a:t>
            </a:r>
            <a:r>
              <a:rPr lang="ru-RU" dirty="0"/>
              <a:t>, помогающая увидеть целое.</a:t>
            </a:r>
          </a:p>
          <a:p>
            <a:r>
              <a:rPr lang="ru-RU" b="1" dirty="0"/>
              <a:t>РАМОЧНАЯ СТРУКТУРА, </a:t>
            </a:r>
            <a:r>
              <a:rPr lang="ru-RU" dirty="0"/>
              <a:t>помогающая увидеть взаимосвязи и характер изменений, а не зафиксированное статическое представление.</a:t>
            </a:r>
            <a:endParaRPr lang="ru-RU" dirty="0"/>
          </a:p>
          <a:p>
            <a:r>
              <a:rPr lang="ru-RU" b="1" dirty="0"/>
              <a:t>НАБОР ОБЩИХ ПРИНЦИПОВ</a:t>
            </a:r>
            <a:endParaRPr lang="ru-RU" dirty="0"/>
          </a:p>
          <a:p>
            <a:r>
              <a:rPr lang="ru-RU" b="1" dirty="0"/>
              <a:t>КОНКРЕТНЫЙ НАБОР ИНСТРУМЕНТОВ И МЕТОДИК</a:t>
            </a:r>
            <a:endParaRPr lang="ru-RU" dirty="0"/>
          </a:p>
          <a:p>
            <a:pPr>
              <a:buClr>
                <a:srgbClr val="404040"/>
              </a:buClr>
              <a:buFont typeface="Arial"/>
              <a:buChar char="▪"/>
            </a:pPr>
            <a:endParaRPr lang="ru-RU" dirty="0"/>
          </a:p>
          <a:p>
            <a:pPr>
              <a:buClr>
                <a:srgbClr val="404040"/>
              </a:buClr>
              <a:buFont typeface="Arial"/>
              <a:buChar char="▪"/>
            </a:pPr>
            <a:endParaRPr lang="ru-RU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ru-RU" dirty="0"/>
              <a:t>Таксономия систем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 err="1"/>
              <a:t>КлассификациЯ</a:t>
            </a:r>
            <a:r>
              <a:rPr lang="en-US" dirty="0"/>
              <a:t>)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Физические системы</a:t>
            </a:r>
            <a:r>
              <a:rPr lang="en-US" b="1" dirty="0"/>
              <a:t>: </a:t>
            </a:r>
            <a:r>
              <a:rPr lang="ru-RU" dirty="0"/>
              <a:t>системы являющиеся результатом сознательной разработки, направленной на удовлетворение определенной цели человека. Они состоят из физических элементов, которые имеют хорошо определенные взаимосвязи.</a:t>
            </a:r>
          </a:p>
          <a:p>
            <a:r>
              <a:rPr lang="ru-RU" b="1" dirty="0"/>
              <a:t>Абстрактные системы</a:t>
            </a:r>
            <a:r>
              <a:rPr lang="en-US" b="1" dirty="0"/>
              <a:t>:</a:t>
            </a:r>
            <a:r>
              <a:rPr lang="ru-RU" b="1" dirty="0"/>
              <a:t> </a:t>
            </a:r>
            <a:r>
              <a:rPr lang="ru-RU" dirty="0"/>
              <a:t>системы, не содержащие физических артефактов, при этом они разработаны людьми, чтобы служить для некоторой разъяснительной цели.</a:t>
            </a: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ru-RU" dirty="0"/>
              <a:t>Таксономия систем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продолжение</a:t>
            </a:r>
            <a:r>
              <a:rPr lang="en-US" dirty="0"/>
              <a:t>)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/>
          </a:p>
          <a:p>
            <a:r>
              <a:rPr lang="ru-RU" b="1" dirty="0"/>
              <a:t>Системы человеческой деятельности</a:t>
            </a:r>
            <a:r>
              <a:rPr lang="en-US" b="1" dirty="0"/>
              <a:t>:</a:t>
            </a:r>
            <a:r>
              <a:rPr lang="ru-RU" b="1" dirty="0"/>
              <a:t> </a:t>
            </a:r>
            <a:r>
              <a:rPr lang="ru-RU" dirty="0"/>
              <a:t>упорядоченные виды человеческих действий с учетом некоторой цели или миссии, лежащей в основе этой деятельности.</a:t>
            </a:r>
            <a:endParaRPr lang="en-US" dirty="0"/>
          </a:p>
          <a:p>
            <a:r>
              <a:rPr lang="ru-RU" b="1" dirty="0"/>
              <a:t>Естественные (природные) системы</a:t>
            </a:r>
            <a:r>
              <a:rPr lang="en-US" b="1" dirty="0"/>
              <a:t>:</a:t>
            </a:r>
            <a:r>
              <a:rPr lang="ru-RU" b="1" dirty="0"/>
              <a:t> </a:t>
            </a:r>
            <a:r>
              <a:rPr lang="ru-RU" dirty="0"/>
              <a:t>системы имеющие природное происхождение и являющиеся таковыми в результате влияния сил и процессов, характеризующих Вселенную. Они не могут быть иными, чем есть, поскольку принципы и законы природы не являются переменчивыми.</a:t>
            </a:r>
          </a:p>
          <a:p>
            <a:endParaRPr lang="ru-RU" dirty="0"/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7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697029"/>
          </a:xfrm>
        </p:spPr>
        <p:txBody>
          <a:bodyPr>
            <a:normAutofit/>
          </a:bodyPr>
          <a:lstStyle/>
          <a:p>
            <a:r>
              <a:rPr lang="ru-RU" dirty="0"/>
              <a:t>Топология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9372600" cy="4480560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Иерархическая топология </a:t>
            </a:r>
            <a:r>
              <a:rPr lang="ru-RU" dirty="0"/>
              <a:t>– это результат применения определенного принципа, который используется для удовлетворения определенной потребности. Этот принцип предполагает выполнение анализа, в процессе которого система подвергается декомпозиции на отдельные составляющие элементы на двух или более уровнях. В результате подобной декомпозиции формируется логическая основа для понимания, а также для разбиения на составляющие, разработки, компоновки и управления системой надлежащим образом.</a:t>
            </a:r>
          </a:p>
          <a:p>
            <a:r>
              <a:rPr lang="ru-RU" b="1" dirty="0"/>
              <a:t>Сетевая топология </a:t>
            </a:r>
            <a:r>
              <a:rPr lang="ru-RU" dirty="0"/>
              <a:t>– может быть использована для того, чтобы отразить основные свойства различных физических систем (сетей); отражать определенные абстракции (возможности, функции), которые должны быть обеспечены и могут затем составить основу при выборе способов физической реализации системы.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24" y="719887"/>
            <a:ext cx="4275100" cy="1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082040"/>
          </a:xfrm>
        </p:spPr>
        <p:txBody>
          <a:bodyPr>
            <a:normAutofit/>
          </a:bodyPr>
          <a:lstStyle/>
          <a:p>
            <a:r>
              <a:rPr lang="ru-RU" dirty="0"/>
              <a:t>Роли 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Планируемые системы (системный актив)</a:t>
            </a:r>
            <a:r>
              <a:rPr lang="en-US" dirty="0"/>
              <a:t> – </a:t>
            </a:r>
            <a:r>
              <a:rPr lang="ru-RU" dirty="0"/>
              <a:t>планируются, разрабатываются и используются для достижения какой-то определенной цели.</a:t>
            </a:r>
            <a:r>
              <a:rPr lang="en-US" dirty="0"/>
              <a:t> </a:t>
            </a:r>
            <a:r>
              <a:rPr lang="ru-RU" dirty="0"/>
              <a:t>Могут рассматриваться одними лицами как активы, другими как изделия или продукция, третьими как услуги с добавленной стоимостью.</a:t>
            </a:r>
          </a:p>
          <a:p>
            <a:r>
              <a:rPr lang="ru-RU" b="1" dirty="0"/>
              <a:t>Ситуационные системы – </a:t>
            </a:r>
            <a:r>
              <a:rPr lang="ru-RU" dirty="0"/>
              <a:t>возникают в результате динамических взаимодействий нескольких систем (включая природные системы) в процессе работы. В этих системах за основу может быть взята деятельность человека, политическая ситуация, чрезвычайная ситуация или кризис.</a:t>
            </a:r>
          </a:p>
          <a:p>
            <a:pPr lvl="1"/>
            <a:r>
              <a:rPr lang="ru-RU" b="1" dirty="0"/>
              <a:t>Реагирующие системы</a:t>
            </a:r>
            <a:r>
              <a:rPr lang="en-US" b="1" dirty="0"/>
              <a:t> – </a:t>
            </a:r>
            <a:r>
              <a:rPr lang="ru-RU" dirty="0"/>
              <a:t>создаются и вводятся в действие для противодействия возникшей ситуации.</a:t>
            </a:r>
            <a:endParaRPr lang="en-US" b="1" dirty="0"/>
          </a:p>
          <a:p>
            <a:pPr lvl="1"/>
            <a:r>
              <a:rPr lang="ru-RU" b="1" dirty="0"/>
              <a:t>Типовые системы – </a:t>
            </a:r>
            <a:r>
              <a:rPr lang="ru-RU" dirty="0"/>
              <a:t>создаются с целью изучения системных аспектов возможной типовой проблемной ситуации.</a:t>
            </a:r>
          </a:p>
          <a:p>
            <a:pPr lvl="1"/>
            <a:endParaRPr lang="ru-RU" dirty="0"/>
          </a:p>
          <a:p>
            <a:pPr lvl="1"/>
            <a:endParaRPr lang="ru-RU" b="1" dirty="0"/>
          </a:p>
          <a:p>
            <a:pPr lvl="1"/>
            <a:endParaRPr lang="ru-RU" dirty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982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35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4400" b="0" i="0" baseline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Существование</a:t>
            </a:r>
            <a:r>
              <a:rPr lang="ru-RU" sz="4400" b="0" i="0" dirty="0">
                <a:solidFill>
                  <a:srgbClr val="1BDCFF"/>
                </a:solidFill>
                <a:latin typeface="Calibri"/>
                <a:ea typeface="+mj-ea"/>
                <a:cs typeface="+mj-cs"/>
              </a:rPr>
              <a:t>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981777"/>
            <a:ext cx="8683592" cy="547998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i="1" dirty="0"/>
              <a:t>«Система – это способ смотреть на мир..., </a:t>
            </a:r>
            <a:br>
              <a:rPr lang="en-US" i="1" dirty="0"/>
            </a:br>
            <a:r>
              <a:rPr lang="ru-RU" i="1" dirty="0"/>
              <a:t>любая система является</a:t>
            </a:r>
            <a:r>
              <a:rPr lang="en-US" i="1" dirty="0"/>
              <a:t> </a:t>
            </a:r>
            <a:r>
              <a:rPr lang="ru-RU" i="1" dirty="0"/>
              <a:t>точкой зрения </a:t>
            </a:r>
            <a:br>
              <a:rPr lang="en-US" i="1" dirty="0"/>
            </a:br>
            <a:r>
              <a:rPr lang="ru-RU" i="1" dirty="0"/>
              <a:t>одного или нескольких наблюдателей».</a:t>
            </a:r>
            <a:endParaRPr lang="en-US" i="1" dirty="0"/>
          </a:p>
          <a:p>
            <a:pPr marL="0" indent="0" algn="r">
              <a:buNone/>
            </a:pPr>
            <a:r>
              <a:rPr lang="en-US" sz="1200" b="1" dirty="0"/>
              <a:t>Gerald M. Weinberg An Introduction to General Systems Thinking</a:t>
            </a:r>
          </a:p>
          <a:p>
            <a:r>
              <a:rPr lang="ru-RU" i="1" dirty="0"/>
              <a:t>Система</a:t>
            </a:r>
          </a:p>
          <a:p>
            <a:r>
              <a:rPr lang="ru-RU" i="1" dirty="0"/>
              <a:t>Актив</a:t>
            </a:r>
          </a:p>
          <a:p>
            <a:r>
              <a:rPr lang="ru-RU" i="1" dirty="0"/>
              <a:t>Продукт</a:t>
            </a:r>
          </a:p>
          <a:p>
            <a:r>
              <a:rPr lang="ru-RU" i="1" dirty="0"/>
              <a:t>Услуга</a:t>
            </a:r>
          </a:p>
          <a:p>
            <a:endParaRPr lang="ru-RU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74" y="2396691"/>
            <a:ext cx="5474218" cy="40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Широкоформатная презентация построения каркаса</Template>
  <TotalTime>0</TotalTime>
  <Words>1365</Words>
  <Application>Microsoft Office PowerPoint</Application>
  <PresentationFormat>Широкоэкранный</PresentationFormat>
  <Paragraphs>163</Paragraphs>
  <Slides>19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Calibri</vt:lpstr>
      <vt:lpstr>Wireframe Building 16x9</vt:lpstr>
      <vt:lpstr>Системная инженерия</vt:lpstr>
      <vt:lpstr>определение</vt:lpstr>
      <vt:lpstr>ИДЕЯ</vt:lpstr>
      <vt:lpstr>описание</vt:lpstr>
      <vt:lpstr>Таксономия систем (КлассификациЯ)</vt:lpstr>
      <vt:lpstr>Таксономия систем (продолжение)</vt:lpstr>
      <vt:lpstr>Топология систем</vt:lpstr>
      <vt:lpstr>Роли систем</vt:lpstr>
      <vt:lpstr>Существование систем</vt:lpstr>
      <vt:lpstr>Существование систем</vt:lpstr>
      <vt:lpstr>Целевые системы</vt:lpstr>
      <vt:lpstr>Системные активы</vt:lpstr>
      <vt:lpstr>Декомпозиция</vt:lpstr>
      <vt:lpstr>Системы систем</vt:lpstr>
      <vt:lpstr>Сложности систем</vt:lpstr>
      <vt:lpstr>Категории Сложности систем</vt:lpstr>
      <vt:lpstr>Катастрофический разрыв</vt:lpstr>
      <vt:lpstr>Системные принципы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2016-10-03T08:45:04Z</dcterms:created>
  <dcterms:modified xsi:type="dcterms:W3CDTF">2016-10-24T08:49:40Z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